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0" r:id="rId2"/>
    <p:sldId id="261" r:id="rId3"/>
    <p:sldId id="268" r:id="rId4"/>
    <p:sldId id="267" r:id="rId5"/>
    <p:sldId id="269" r:id="rId6"/>
    <p:sldId id="266" r:id="rId7"/>
    <p:sldId id="270" r:id="rId8"/>
    <p:sldId id="259" r:id="rId9"/>
    <p:sldId id="265" r:id="rId10"/>
    <p:sldId id="272" r:id="rId11"/>
    <p:sldId id="373" r:id="rId12"/>
    <p:sldId id="294" r:id="rId13"/>
    <p:sldId id="283" r:id="rId14"/>
    <p:sldId id="300" r:id="rId15"/>
    <p:sldId id="284" r:id="rId16"/>
    <p:sldId id="288" r:id="rId17"/>
    <p:sldId id="326" r:id="rId18"/>
    <p:sldId id="328" r:id="rId19"/>
    <p:sldId id="313" r:id="rId20"/>
    <p:sldId id="298" r:id="rId21"/>
    <p:sldId id="371" r:id="rId22"/>
    <p:sldId id="329" r:id="rId23"/>
    <p:sldId id="330" r:id="rId24"/>
    <p:sldId id="337" r:id="rId25"/>
    <p:sldId id="338" r:id="rId26"/>
    <p:sldId id="342" r:id="rId27"/>
    <p:sldId id="331" r:id="rId28"/>
    <p:sldId id="332" r:id="rId29"/>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21" autoAdjust="0"/>
    <p:restoredTop sz="94660" autoAdjust="0"/>
  </p:normalViewPr>
  <p:slideViewPr>
    <p:cSldViewPr snapToGrid="0">
      <p:cViewPr varScale="1">
        <p:scale>
          <a:sx n="114" d="100"/>
          <a:sy n="114" d="100"/>
        </p:scale>
        <p:origin x="570" y="108"/>
      </p:cViewPr>
      <p:guideLst>
        <p:guide orient="horz" pos="2160"/>
        <p:guide pos="3840"/>
      </p:guideLst>
    </p:cSldViewPr>
  </p:slideViewPr>
  <p:outlineViewPr>
    <p:cViewPr>
      <p:scale>
        <a:sx n="33" d="100"/>
        <a:sy n="33" d="100"/>
      </p:scale>
      <p:origin x="0" y="2245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088F455-DE42-44B5-A0F4-723382937812}" type="datetimeFigureOut">
              <a:rPr lang="en-US"/>
              <a:pPr>
                <a:defRPr/>
              </a:pPr>
              <a:t>2/8/2020</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0EBB098-2932-44F7-B5CC-41ECD3E3E83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a:xfrm>
            <a:off x="4763" y="6400800"/>
            <a:ext cx="1218723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90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0E5662BB-E3C0-4BDD-83D3-FB32F582BB6B}" type="datetimeFigureOut">
              <a:rPr lang="en-US"/>
              <a:pPr>
                <a:defRPr/>
              </a:pPr>
              <a:t>2/8/2020</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637104D1-F6DA-4A9B-B2C6-6D9E7D5F8BB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4763" y="6400800"/>
            <a:ext cx="1218723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90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p:txBody>
          <a:bodyPr/>
          <a:lstStyle>
            <a:lvl1pPr>
              <a:defRPr/>
            </a:lvl1pPr>
          </a:lstStyle>
          <a:p>
            <a:pPr>
              <a:defRPr/>
            </a:pPr>
            <a:fld id="{B5E7938F-B059-41E1-9DDC-0E9B44CB9E90}" type="datetimeFigureOut">
              <a:rPr lang="en-US"/>
              <a:pPr>
                <a:defRPr/>
              </a:pPr>
              <a:t>2/8/2020</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5930AD5-2AB9-4898-91CE-7555FE334A3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E378E7C-445D-4117-95A4-9DDAC413B84A}" type="datetimeFigureOut">
              <a:rPr lang="en-US"/>
              <a:pPr>
                <a:defRPr/>
              </a:pPr>
              <a:t>2/8/2020</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F0D55D0-8F59-43BC-A1D5-D988AC2AD1A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1A1D676-1DEF-408C-B8D4-0C2C97D48470}" type="datetimeFigureOut">
              <a:rPr lang="en-US"/>
              <a:pPr>
                <a:defRPr/>
              </a:pPr>
              <a:t>2/8/2020</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8E8785B-5429-4B35-9E08-18C342BEB48A}"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26160E51-7016-4FFC-8305-CC13EDF15BC8}" type="datetimeFigureOut">
              <a:rPr lang="en-US"/>
              <a:pPr>
                <a:defRPr/>
              </a:pPr>
              <a:t>2/8/2020</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5140602-37FC-4A62-9F87-BAF5A4D2301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p:nvPr/>
        </p:nvSpPr>
        <p:spPr>
          <a:xfrm>
            <a:off x="4763" y="6400800"/>
            <a:ext cx="1218723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12190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241879C7-325A-4EA9-BDD2-70B9B042FA57}" type="datetimeFigureOut">
              <a:rPr lang="en-US"/>
              <a:pPr>
                <a:defRPr/>
              </a:pPr>
              <a:t>2/8/2020</a:t>
            </a:fld>
            <a:endParaRPr lang="en-US" dirty="0"/>
          </a:p>
        </p:txBody>
      </p:sp>
      <p:sp>
        <p:nvSpPr>
          <p:cNvPr id="5" name="Footer Placeholder 7"/>
          <p:cNvSpPr>
            <a:spLocks noGrp="1"/>
          </p:cNvSpPr>
          <p:nvPr>
            <p:ph type="ftr" sz="quarter" idx="11"/>
          </p:nvPr>
        </p:nvSpPr>
        <p:spPr/>
        <p:txBody>
          <a:bodyPr/>
          <a:lstStyle>
            <a:lvl1pPr>
              <a:defRPr smtClean="0">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a:lvl1pPr>
          </a:lstStyle>
          <a:p>
            <a:pPr>
              <a:defRPr/>
            </a:pPr>
            <a:fld id="{7CAC6301-151A-4000-9176-063ED2FC452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465138" y="6459538"/>
            <a:ext cx="2619375" cy="365125"/>
          </a:xfrm>
        </p:spPr>
        <p:txBody>
          <a:bodyPr/>
          <a:lstStyle>
            <a:lvl1pPr algn="l">
              <a:defRPr smtClean="0"/>
            </a:lvl1pPr>
          </a:lstStyle>
          <a:p>
            <a:pPr>
              <a:defRPr/>
            </a:pPr>
            <a:fld id="{D2744F9D-7912-4381-B47A-88140816865F}" type="datetimeFigureOut">
              <a:rPr lang="en-US"/>
              <a:pPr>
                <a:defRPr/>
              </a:pPr>
              <a:t>2/8/2020</a:t>
            </a:fld>
            <a:endParaRPr lang="en-US" dirty="0"/>
          </a:p>
        </p:txBody>
      </p:sp>
      <p:sp>
        <p:nvSpPr>
          <p:cNvPr id="8" name="Footer Placeholder 5"/>
          <p:cNvSpPr>
            <a:spLocks noGrp="1"/>
          </p:cNvSpPr>
          <p:nvPr>
            <p:ph type="ftr" sz="quarter" idx="11"/>
          </p:nvPr>
        </p:nvSpPr>
        <p:spPr>
          <a:xfrm>
            <a:off x="4800600" y="6459538"/>
            <a:ext cx="4648200" cy="365125"/>
          </a:xfrm>
        </p:spPr>
        <p:txBody>
          <a:bodyPr/>
          <a:lstStyle>
            <a:lvl1pPr algn="l">
              <a:defRPr smtClean="0">
                <a:solidFill>
                  <a:schemeClr val="tx2"/>
                </a:solidFill>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7F1DC9CA-D1BA-428A-9D7F-E5BE753A75B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4953000"/>
            <a:ext cx="12190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12190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lvl1pPr>
              <a:defRPr/>
            </a:lvl1pPr>
          </a:lstStyle>
          <a:p>
            <a:pPr>
              <a:defRPr/>
            </a:pPr>
            <a:fld id="{20DD4C22-19BB-4A75-8EE5-4A3E7396CA7F}" type="datetimeFigureOut">
              <a:rPr lang="en-US"/>
              <a:pPr>
                <a:defRPr/>
              </a:pPr>
              <a:t>2/8/2020</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a:lvl1pPr>
          </a:lstStyle>
          <a:p>
            <a:pPr>
              <a:defRPr/>
            </a:pPr>
            <a:fld id="{3AB3AE06-6A52-47B9-92B5-1FDBBF80E46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D2831AB-4296-4224-AFD6-74F07176321C}" type="datetimeFigureOut">
              <a:rPr lang="en-US"/>
              <a:pPr>
                <a:defRPr/>
              </a:pPr>
              <a:t>2/8/2020</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FDE5EF-1D79-4761-8914-85F20A557FF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p:cNvSpPr>
            <a:spLocks noGrp="1"/>
          </p:cNvSpPr>
          <p:nvPr>
            <p:ph type="body" idx="1"/>
          </p:nvPr>
        </p:nvSpPr>
        <p:spPr bwMode="auto">
          <a:xfrm>
            <a:off x="1096963" y="1846263"/>
            <a:ext cx="10058400" cy="402272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smtClean="0">
                <a:solidFill>
                  <a:srgbClr val="FFFFFF"/>
                </a:solidFill>
                <a:latin typeface="+mn-lt"/>
              </a:defRPr>
            </a:lvl1pPr>
          </a:lstStyle>
          <a:p>
            <a:pPr>
              <a:defRPr/>
            </a:pPr>
            <a:fld id="{42DCE256-3287-4697-ABE1-01877C2201CD}" type="datetimeFigureOut">
              <a:rPr lang="en-US"/>
              <a:pPr>
                <a:defRPr/>
              </a:pPr>
              <a:t>2/8/2020</a:t>
            </a:fld>
            <a:endParaRPr lang="en-US" dirty="0"/>
          </a:p>
        </p:txBody>
      </p:sp>
      <p:sp>
        <p:nvSpPr>
          <p:cNvPr id="5" name="Footer Placeholder 4"/>
          <p:cNvSpPr>
            <a:spLocks noGrp="1"/>
          </p:cNvSpPr>
          <p:nvPr>
            <p:ph type="ftr" sz="quarter" idx="3"/>
          </p:nvPr>
        </p:nvSpPr>
        <p:spPr>
          <a:xfrm>
            <a:off x="3687763" y="6459538"/>
            <a:ext cx="4821237" cy="365125"/>
          </a:xfrm>
          <a:prstGeom prst="rect">
            <a:avLst/>
          </a:prstGeom>
        </p:spPr>
        <p:txBody>
          <a:bodyPr vert="horz" lIns="91440" tIns="45720" rIns="91440" bIns="45720" rtlCol="0" anchor="ctr"/>
          <a:lstStyle>
            <a:lvl1pPr algn="ctr" fontAlgn="auto">
              <a:spcBef>
                <a:spcPts val="0"/>
              </a:spcBef>
              <a:spcAft>
                <a:spcPts val="0"/>
              </a:spcAft>
              <a:defRPr sz="900" cap="all" baseline="0" smtClean="0">
                <a:solidFill>
                  <a:srgbClr val="FFFFFF"/>
                </a:solidFill>
                <a:latin typeface="+mn-lt"/>
              </a:defRPr>
            </a:lvl1pPr>
          </a:lstStyle>
          <a:p>
            <a:pPr>
              <a:defRPr/>
            </a:pPr>
            <a:r>
              <a:rPr lang="en-US"/>
              <a:t>
              </a:t>
            </a:r>
            <a:endParaRPr lang="en-US" dirty="0"/>
          </a:p>
        </p:txBody>
      </p:sp>
      <p:sp>
        <p:nvSpPr>
          <p:cNvPr id="6" name="Slide Number Placeholder 5"/>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fontAlgn="auto">
              <a:spcBef>
                <a:spcPts val="0"/>
              </a:spcBef>
              <a:spcAft>
                <a:spcPts val="0"/>
              </a:spcAft>
              <a:defRPr sz="1050" smtClean="0">
                <a:solidFill>
                  <a:srgbClr val="FFFFFF"/>
                </a:solidFill>
                <a:latin typeface="+mn-lt"/>
              </a:defRPr>
            </a:lvl1pPr>
          </a:lstStyle>
          <a:p>
            <a:pPr>
              <a:defRPr/>
            </a:pPr>
            <a:fld id="{82B8D2EC-FE20-42C6-9FD8-D14AC699CA5A}" type="slidenum">
              <a:rPr lang="en-US"/>
              <a:pPr>
                <a:defRPr/>
              </a:pPr>
              <a:t>‹#›</a:t>
            </a:fld>
            <a:endParaRPr lang="en-US" dirty="0"/>
          </a:p>
        </p:txBody>
      </p:sp>
      <p:cxnSp>
        <p:nvCxnSpPr>
          <p:cNvPr id="10" name="Straight Connector 9"/>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1" r:id="rId1"/>
    <p:sldLayoutId id="2147483672" r:id="rId2"/>
    <p:sldLayoutId id="2147483670" r:id="rId3"/>
    <p:sldLayoutId id="2147483669" r:id="rId4"/>
    <p:sldLayoutId id="2147483668" r:id="rId5"/>
    <p:sldLayoutId id="2147483673" r:id="rId6"/>
    <p:sldLayoutId id="2147483674" r:id="rId7"/>
    <p:sldLayoutId id="2147483675" r:id="rId8"/>
    <p:sldLayoutId id="2147483667" r:id="rId9"/>
    <p:sldLayoutId id="2147483676" r:id="rId10"/>
  </p:sldLayoutIdLst>
  <p:hf sldNum="0" hdr="0" ftr="0" dt="0"/>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a:defRPr>
      </a:lvl2pPr>
      <a:lvl3pPr algn="l" rtl="0" fontAlgn="base">
        <a:lnSpc>
          <a:spcPct val="85000"/>
        </a:lnSpc>
        <a:spcBef>
          <a:spcPct val="0"/>
        </a:spcBef>
        <a:spcAft>
          <a:spcPct val="0"/>
        </a:spcAft>
        <a:defRPr sz="4800">
          <a:solidFill>
            <a:srgbClr val="404040"/>
          </a:solidFill>
          <a:latin typeface="Calibri Light"/>
        </a:defRPr>
      </a:lvl3pPr>
      <a:lvl4pPr algn="l" rtl="0" fontAlgn="base">
        <a:lnSpc>
          <a:spcPct val="85000"/>
        </a:lnSpc>
        <a:spcBef>
          <a:spcPct val="0"/>
        </a:spcBef>
        <a:spcAft>
          <a:spcPct val="0"/>
        </a:spcAft>
        <a:defRPr sz="4800">
          <a:solidFill>
            <a:srgbClr val="404040"/>
          </a:solidFill>
          <a:latin typeface="Calibri Light"/>
        </a:defRPr>
      </a:lvl4pPr>
      <a:lvl5pPr algn="l" rtl="0" fontAlgn="base">
        <a:lnSpc>
          <a:spcPct val="85000"/>
        </a:lnSpc>
        <a:spcBef>
          <a:spcPct val="0"/>
        </a:spcBef>
        <a:spcAft>
          <a:spcPct val="0"/>
        </a:spcAft>
        <a:defRPr sz="4800">
          <a:solidFill>
            <a:srgbClr val="404040"/>
          </a:solidFill>
          <a:latin typeface="Calibri Light"/>
        </a:defRPr>
      </a:lvl5pPr>
      <a:lvl6pPr marL="457200" algn="l" rtl="0" fontAlgn="base">
        <a:lnSpc>
          <a:spcPct val="85000"/>
        </a:lnSpc>
        <a:spcBef>
          <a:spcPct val="0"/>
        </a:spcBef>
        <a:spcAft>
          <a:spcPct val="0"/>
        </a:spcAft>
        <a:defRPr sz="4800">
          <a:solidFill>
            <a:srgbClr val="404040"/>
          </a:solidFill>
          <a:latin typeface="Calibri Light"/>
        </a:defRPr>
      </a:lvl6pPr>
      <a:lvl7pPr marL="914400" algn="l" rtl="0" fontAlgn="base">
        <a:lnSpc>
          <a:spcPct val="85000"/>
        </a:lnSpc>
        <a:spcBef>
          <a:spcPct val="0"/>
        </a:spcBef>
        <a:spcAft>
          <a:spcPct val="0"/>
        </a:spcAft>
        <a:defRPr sz="4800">
          <a:solidFill>
            <a:srgbClr val="404040"/>
          </a:solidFill>
          <a:latin typeface="Calibri Light"/>
        </a:defRPr>
      </a:lvl7pPr>
      <a:lvl8pPr marL="1371600" algn="l" rtl="0" fontAlgn="base">
        <a:lnSpc>
          <a:spcPct val="85000"/>
        </a:lnSpc>
        <a:spcBef>
          <a:spcPct val="0"/>
        </a:spcBef>
        <a:spcAft>
          <a:spcPct val="0"/>
        </a:spcAft>
        <a:defRPr sz="4800">
          <a:solidFill>
            <a:srgbClr val="404040"/>
          </a:solidFill>
          <a:latin typeface="Calibri Light"/>
        </a:defRPr>
      </a:lvl8pPr>
      <a:lvl9pPr marL="1828800" algn="l" rtl="0" fontAlgn="base">
        <a:lnSpc>
          <a:spcPct val="85000"/>
        </a:lnSpc>
        <a:spcBef>
          <a:spcPct val="0"/>
        </a:spcBef>
        <a:spcAft>
          <a:spcPct val="0"/>
        </a:spcAft>
        <a:defRPr sz="4800">
          <a:solidFill>
            <a:srgbClr val="404040"/>
          </a:solidFill>
          <a:latin typeface="Calibri Light"/>
        </a:defRPr>
      </a:lvl9pPr>
    </p:titleStyle>
    <p:bodyStyle>
      <a:lvl1pPr marL="90488" indent="-90488" algn="l" rtl="0" fontAlgn="base">
        <a:lnSpc>
          <a:spcPct val="90000"/>
        </a:lnSpc>
        <a:spcBef>
          <a:spcPts val="1200"/>
        </a:spcBef>
        <a:spcAft>
          <a:spcPts val="200"/>
        </a:spcAft>
        <a:buClr>
          <a:schemeClr val="accent1"/>
        </a:buClr>
        <a:buSzPct val="100000"/>
        <a:buFont typeface="Calibri"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IE" dirty="0">
                <a:solidFill>
                  <a:schemeClr val="tx1">
                    <a:lumMod val="75000"/>
                    <a:lumOff val="25000"/>
                  </a:schemeClr>
                </a:solidFill>
              </a:rPr>
              <a:t>     ST KEVINS ZAMBIA PROJECT     2019</a:t>
            </a:r>
          </a:p>
        </p:txBody>
      </p:sp>
      <p:pic>
        <p:nvPicPr>
          <p:cNvPr id="13314" name="Content Placeholder 3"/>
          <p:cNvPicPr>
            <a:picLocks noGrp="1" noChangeAspect="1"/>
          </p:cNvPicPr>
          <p:nvPr>
            <p:ph idx="1"/>
          </p:nvPr>
        </p:nvPicPr>
        <p:blipFill>
          <a:blip r:embed="rId2"/>
          <a:srcRect/>
          <a:stretch>
            <a:fillRect/>
          </a:stretch>
        </p:blipFill>
        <p:spPr>
          <a:xfrm>
            <a:off x="642938" y="2174875"/>
            <a:ext cx="10966450" cy="3657600"/>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801_1019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4104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46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21372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7197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DSC046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443419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58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2031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6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933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01_1018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2930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7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911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07_1736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4936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7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065058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IE" dirty="0">
                <a:solidFill>
                  <a:schemeClr val="tx1">
                    <a:lumMod val="75000"/>
                    <a:lumOff val="25000"/>
                  </a:schemeClr>
                </a:solidFill>
              </a:rPr>
              <a:t>               SABLES NUA ZAMBIA</a:t>
            </a:r>
          </a:p>
        </p:txBody>
      </p:sp>
      <p:pic>
        <p:nvPicPr>
          <p:cNvPr id="14338" name="Content Placeholder 5"/>
          <p:cNvPicPr>
            <a:picLocks noGrp="1" noChangeAspect="1"/>
          </p:cNvPicPr>
          <p:nvPr>
            <p:ph idx="1"/>
          </p:nvPr>
        </p:nvPicPr>
        <p:blipFill>
          <a:blip r:embed="rId2"/>
          <a:srcRect/>
          <a:stretch>
            <a:fillRect/>
          </a:stretch>
        </p:blipFill>
        <p:spPr>
          <a:xfrm>
            <a:off x="1096963" y="1736725"/>
            <a:ext cx="10058400" cy="430371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6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289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6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8111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descr="20190803_1032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143" y="1796857"/>
            <a:ext cx="14190067" cy="5540306"/>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3768277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7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5452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7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9122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7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54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0_1418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3317"/>
            <a:ext cx="12192000" cy="6858000"/>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7925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7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371" y="0"/>
            <a:ext cx="9144000" cy="6858000"/>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423788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047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402" y="0"/>
            <a:ext cx="9144000" cy="6858000"/>
          </a:xfrm>
          <a:prstGeom prst="rect">
            <a:avLst/>
          </a:prstGeom>
        </p:spPr>
      </p:pic>
    </p:spTree>
    <p:extLst>
      <p:ext uri="{BB962C8B-B14F-4D97-AF65-F5344CB8AC3E}">
        <p14:creationId xmlns:p14="http://schemas.microsoft.com/office/powerpoint/2010/main" val="1385994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IE" dirty="0">
                <a:solidFill>
                  <a:schemeClr val="tx1">
                    <a:lumMod val="75000"/>
                    <a:lumOff val="25000"/>
                  </a:schemeClr>
                </a:solidFill>
              </a:rPr>
              <a:t>SABLES NUA CHILDREN</a:t>
            </a:r>
          </a:p>
        </p:txBody>
      </p:sp>
      <p:sp>
        <p:nvSpPr>
          <p:cNvPr id="15362" name="Content Placeholder 2"/>
          <p:cNvSpPr>
            <a:spLocks noGrp="1"/>
          </p:cNvSpPr>
          <p:nvPr>
            <p:ph idx="1"/>
          </p:nvPr>
        </p:nvSpPr>
        <p:spPr/>
        <p:txBody>
          <a:bodyPr/>
          <a:lstStyle/>
          <a:p>
            <a:endParaRPr lang="en-IE" dirty="0"/>
          </a:p>
          <a:p>
            <a:pPr marL="0" indent="0">
              <a:buNone/>
            </a:pPr>
            <a:r>
              <a:rPr lang="en-US" sz="4000" dirty="0"/>
              <a:t>The children in Sables come from the streets of </a:t>
            </a:r>
            <a:r>
              <a:rPr lang="en-US" sz="4000" dirty="0" err="1"/>
              <a:t>Kabwe</a:t>
            </a:r>
            <a:r>
              <a:rPr lang="en-US" sz="4000" dirty="0"/>
              <a:t>; they have lost parents to HIV or AIDS, been rejected by their families and forced onto the street to beg, steal or prostitute themselves in an effort to stay alive.  The children are taken off the streets and given a place of comfort and safety. </a:t>
            </a:r>
          </a:p>
          <a:p>
            <a:endParaRPr lang="en-IE" sz="4000" dirty="0"/>
          </a:p>
          <a:p>
            <a:r>
              <a:rPr lang="en-US" sz="4000" dirty="0"/>
              <a:t>There is a shelter at the school for more than 20 boys. They live there and are given a chance in life.</a:t>
            </a:r>
          </a:p>
          <a:p>
            <a:endParaRPr lang="en-US" sz="2800" dirty="0"/>
          </a:p>
          <a:p>
            <a:r>
              <a:rPr lang="en-US" sz="2800" dirty="0"/>
              <a:t>Some of the boys from the shelter</a:t>
            </a:r>
            <a:endParaRPr lang="en-IE" sz="2800" dirty="0"/>
          </a:p>
          <a:p>
            <a:endParaRPr lang="en-I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598470" y="364981"/>
            <a:ext cx="10816249" cy="5016758"/>
          </a:xfrm>
          <a:prstGeom prst="rect">
            <a:avLst/>
          </a:prstGeom>
          <a:noFill/>
          <a:ln w="9525">
            <a:noFill/>
            <a:miter lim="800000"/>
            <a:headEnd/>
            <a:tailEnd/>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dirty="0">
                <a:latin typeface="Helvetica" pitchFamily="34" charset="0"/>
                <a:ea typeface="MS Mincho" pitchFamily="49" charset="-128"/>
                <a:cs typeface="Times New Roman" pitchFamily="18" charset="0"/>
              </a:rPr>
              <a:t> </a:t>
            </a:r>
            <a:r>
              <a:rPr lang="en-US" sz="4000" dirty="0">
                <a:latin typeface="Helvetica" pitchFamily="34" charset="0"/>
                <a:ea typeface="MS Mincho" pitchFamily="49" charset="-128"/>
                <a:cs typeface="Times New Roman" pitchFamily="18" charset="0"/>
              </a:rPr>
              <a:t>The children get three meals a day.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000" dirty="0">
                <a:latin typeface="Helvetica" pitchFamily="34" charset="0"/>
                <a:ea typeface="MS Mincho" pitchFamily="49" charset="-128"/>
                <a:cs typeface="Times New Roman" pitchFamily="18" charset="0"/>
              </a:rPr>
              <a:t>They get medical care and </a:t>
            </a:r>
            <a:r>
              <a:rPr lang="en-US" sz="4000" dirty="0" err="1">
                <a:latin typeface="Helvetica" pitchFamily="34" charset="0"/>
                <a:ea typeface="MS Mincho" pitchFamily="49" charset="-128"/>
                <a:cs typeface="Times New Roman" pitchFamily="18" charset="0"/>
              </a:rPr>
              <a:t>counselling</a:t>
            </a:r>
            <a:r>
              <a:rPr lang="en-US" sz="4000" dirty="0">
                <a:latin typeface="Helvetica" pitchFamily="34" charset="0"/>
                <a:ea typeface="MS Mincho" pitchFamily="49" charset="-128"/>
                <a:cs typeface="Times New Roman" pitchFamily="18" charset="0"/>
              </a:rPr>
              <a:t>, clothing and education which gives them, an opportunity for a chance in life.</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000" dirty="0">
                <a:latin typeface="Helvetica" pitchFamily="34" charset="0"/>
                <a:ea typeface="MS Mincho" pitchFamily="49" charset="-128"/>
                <a:cs typeface="Times New Roman" pitchFamily="18" charset="0"/>
              </a:rPr>
              <a:t>There is a range of extra-curricular activities from choir to soccer, a knitting club, basketball, volleyball, netball, judo and even a little hurling – on St. Patrick’s Day!</a:t>
            </a:r>
            <a:endParaRPr lang="en-IE" sz="4000" dirty="0">
              <a:latin typeface="Calibri" pitchFamily="34" charset="0"/>
              <a:ea typeface="MS Mincho" pitchFamily="49" charset="-128"/>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Untitled:Users:user:Desktop:DSC_0564.jp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0" y="540173"/>
            <a:ext cx="11881817" cy="5632311"/>
          </a:xfrm>
          <a:prstGeom prst="rect">
            <a:avLst/>
          </a:prstGeom>
          <a:noFill/>
          <a:ln w="9525">
            <a:noFill/>
            <a:miter lim="800000"/>
            <a:headEnd/>
            <a:tailEnd/>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000" dirty="0">
                <a:latin typeface="Helvetica" pitchFamily="34" charset="0"/>
                <a:ea typeface="MS Mincho" pitchFamily="49" charset="-128"/>
                <a:cs typeface="Times New Roman" pitchFamily="18" charset="0"/>
              </a:rPr>
              <a:t>All money donated to </a:t>
            </a:r>
            <a:r>
              <a:rPr lang="en-US" sz="4000" dirty="0" err="1">
                <a:latin typeface="Helvetica" pitchFamily="34" charset="0"/>
                <a:ea typeface="MS Mincho" pitchFamily="49" charset="-128"/>
                <a:cs typeface="Times New Roman" pitchFamily="18" charset="0"/>
              </a:rPr>
              <a:t>Zamda</a:t>
            </a:r>
            <a:r>
              <a:rPr lang="en-US" sz="4000" dirty="0">
                <a:latin typeface="Helvetica" pitchFamily="34" charset="0"/>
                <a:ea typeface="MS Mincho" pitchFamily="49" charset="-128"/>
                <a:cs typeface="Times New Roman" pitchFamily="18" charset="0"/>
              </a:rPr>
              <a:t> goes to Sables </a:t>
            </a:r>
            <a:r>
              <a:rPr lang="en-US" sz="4000" dirty="0" err="1">
                <a:latin typeface="Helvetica" pitchFamily="34" charset="0"/>
                <a:ea typeface="MS Mincho" pitchFamily="49" charset="-128"/>
                <a:cs typeface="Times New Roman" pitchFamily="18" charset="0"/>
              </a:rPr>
              <a:t>Nua</a:t>
            </a:r>
            <a:r>
              <a:rPr lang="en-US" sz="4000" dirty="0">
                <a:latin typeface="Helvetica" pitchFamily="34" charset="0"/>
                <a:ea typeface="MS Mincho" pitchFamily="49" charset="-128"/>
                <a:cs typeface="Times New Roman" pitchFamily="18" charset="0"/>
              </a:rPr>
              <a:t> – there are no administration, secretarial </a:t>
            </a:r>
            <a:r>
              <a:rPr lang="en-US" sz="4000" dirty="0" err="1">
                <a:latin typeface="Helvetica" pitchFamily="34" charset="0"/>
                <a:ea typeface="MS Mincho" pitchFamily="49" charset="-128"/>
                <a:cs typeface="Times New Roman" pitchFamily="18" charset="0"/>
              </a:rPr>
              <a:t>costs,or</a:t>
            </a:r>
            <a:r>
              <a:rPr lang="en-US" sz="4000" dirty="0">
                <a:latin typeface="Helvetica" pitchFamily="34" charset="0"/>
                <a:ea typeface="MS Mincho" pitchFamily="49" charset="-128"/>
                <a:cs typeface="Times New Roman" pitchFamily="18" charset="0"/>
              </a:rPr>
              <a:t> expenses. All money goes exactly where it should go – to support the children of Sables </a:t>
            </a:r>
            <a:r>
              <a:rPr lang="en-US" sz="4000" dirty="0" err="1">
                <a:latin typeface="Helvetica" pitchFamily="34" charset="0"/>
                <a:ea typeface="MS Mincho" pitchFamily="49" charset="-128"/>
                <a:cs typeface="Times New Roman" pitchFamily="18" charset="0"/>
              </a:rPr>
              <a:t>Nua</a:t>
            </a:r>
            <a:r>
              <a:rPr lang="en-US" sz="4000" dirty="0">
                <a:latin typeface="Helvetica" pitchFamily="34" charset="0"/>
                <a:ea typeface="MS Mincho" pitchFamily="49" charset="-128"/>
                <a:cs typeface="Times New Roman" pitchFamily="18" charset="0"/>
              </a:rPr>
              <a:t>.</a:t>
            </a:r>
            <a:endParaRPr lang="en-IE" sz="4000" dirty="0">
              <a:latin typeface="Cambria" pitchFamily="18" charset="0"/>
              <a:ea typeface="MS Mincho" pitchFamily="49" charset="-128"/>
              <a:cs typeface="Times New Roman"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000" dirty="0">
                <a:latin typeface="Helvetica" pitchFamily="34" charset="0"/>
                <a:ea typeface="MS Mincho" pitchFamily="49" charset="-128"/>
                <a:cs typeface="Times New Roman" pitchFamily="18" charset="0"/>
              </a:rPr>
              <a:t> </a:t>
            </a:r>
            <a:endParaRPr lang="en-IE" sz="4000" dirty="0">
              <a:latin typeface="Cambria" pitchFamily="18" charset="0"/>
              <a:ea typeface="MS Mincho" pitchFamily="49" charset="-128"/>
              <a:cs typeface="Times New Roman"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000" dirty="0">
                <a:latin typeface="Helvetica" pitchFamily="34" charset="0"/>
                <a:ea typeface="MS Mincho" pitchFamily="49" charset="-128"/>
                <a:cs typeface="Times New Roman" pitchFamily="18" charset="0"/>
              </a:rPr>
              <a:t>Any support given either financial or materially (clothing, stationery, educational supplies, sports materials etc.) is gratefully accepted and put to good use. We donated over €5,000 </a:t>
            </a:r>
            <a:endParaRPr lang="en-IE" sz="4000" dirty="0">
              <a:latin typeface="Cambria" pitchFamily="18" charset="0"/>
              <a:ea typeface="MS Mincho" pitchFamily="49" charset="-128"/>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452502" y="1582742"/>
            <a:ext cx="11604477" cy="4647426"/>
          </a:xfrm>
          <a:prstGeom prst="rect">
            <a:avLst/>
          </a:prstGeom>
          <a:noFill/>
          <a:ln w="9525">
            <a:noFill/>
            <a:miter lim="800000"/>
            <a:headEnd/>
            <a:tailEnd/>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000" dirty="0">
                <a:latin typeface="Helvetica" pitchFamily="34" charset="0"/>
                <a:ea typeface="MS Mincho" pitchFamily="49" charset="-128"/>
                <a:cs typeface="Times New Roman" pitchFamily="18" charset="0"/>
              </a:rPr>
              <a:t> </a:t>
            </a:r>
            <a:r>
              <a:rPr lang="en-US" sz="3200" dirty="0">
                <a:latin typeface="Helvetica" pitchFamily="34" charset="0"/>
                <a:ea typeface="MS Mincho" pitchFamily="49" charset="-128"/>
                <a:cs typeface="Times New Roman" pitchFamily="18" charset="0"/>
              </a:rPr>
              <a:t>Over one hundred and thirty children in Sables are ‘day pupils’, coming for breakfast soon after daybreak and staying until they return to their homes (mud huts) as darkness starts to fall.</a:t>
            </a:r>
            <a:endParaRPr lang="en-IE" sz="3200" dirty="0">
              <a:latin typeface="Cambria" pitchFamily="18" charset="0"/>
              <a:ea typeface="MS Mincho" pitchFamily="49" charset="-128"/>
              <a:cs typeface="Times New Roman"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dirty="0">
                <a:latin typeface="Helvetica" pitchFamily="34" charset="0"/>
                <a:ea typeface="MS Mincho" pitchFamily="49" charset="-128"/>
                <a:cs typeface="Times New Roman" pitchFamily="18" charset="0"/>
              </a:rPr>
              <a:t> </a:t>
            </a:r>
            <a:r>
              <a:rPr lang="en-IE" sz="3200" dirty="0">
                <a:latin typeface="Cambria" pitchFamily="18" charset="0"/>
                <a:ea typeface="MS Mincho" pitchFamily="49" charset="-128"/>
                <a:cs typeface="Times New Roman" pitchFamily="18" charset="0"/>
              </a:rPr>
              <a:t>A</a:t>
            </a:r>
            <a:r>
              <a:rPr lang="en-US" sz="3200" dirty="0">
                <a:latin typeface="Helvetica" pitchFamily="34" charset="0"/>
                <a:ea typeface="MS Mincho" pitchFamily="49" charset="-128"/>
                <a:cs typeface="Times New Roman" pitchFamily="18" charset="0"/>
              </a:rPr>
              <a:t> new Night Shelter has been built  - a dormitory with a shower / toilet block attached is ‘home’ for twenty of the most vulnerable children who have no known relatives ; their life stories are in many cases horrific and Sables is a place of refuge, support and care for them.</a:t>
            </a:r>
            <a:endParaRPr lang="en-IE" sz="3200" dirty="0">
              <a:latin typeface="Cambria" pitchFamily="18" charset="0"/>
              <a:ea typeface="MS Mincho" pitchFamily="49" charset="-128"/>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pPr fontAlgn="auto">
              <a:spcAft>
                <a:spcPts val="0"/>
              </a:spcAft>
              <a:defRPr/>
            </a:pPr>
            <a:endParaRPr lang="en-IE" dirty="0">
              <a:solidFill>
                <a:schemeClr val="tx1">
                  <a:lumMod val="75000"/>
                  <a:lumOff val="25000"/>
                </a:schemeClr>
              </a:solidFill>
            </a:endParaRPr>
          </a:p>
        </p:txBody>
      </p:sp>
      <p:pic>
        <p:nvPicPr>
          <p:cNvPr id="22530" name="Content Placeholder 6"/>
          <p:cNvPicPr>
            <a:picLocks noGrp="1" noChangeAspect="1"/>
          </p:cNvPicPr>
          <p:nvPr>
            <p:ph sz="half" idx="2"/>
          </p:nvPr>
        </p:nvPicPr>
        <p:blipFill>
          <a:blip r:embed="rId2"/>
          <a:srcRect/>
          <a:stretch>
            <a:fillRect/>
          </a:stretch>
        </p:blipFill>
        <p:spPr>
          <a:xfrm>
            <a:off x="966788" y="287338"/>
            <a:ext cx="5159375" cy="5662612"/>
          </a:xfrm>
        </p:spPr>
      </p:pic>
      <p:sp>
        <p:nvSpPr>
          <p:cNvPr id="5" name="Text Placeholder 4"/>
          <p:cNvSpPr>
            <a:spLocks noGrp="1"/>
          </p:cNvSpPr>
          <p:nvPr>
            <p:ph type="body" sz="quarter" idx="3"/>
          </p:nvPr>
        </p:nvSpPr>
        <p:spPr>
          <a:xfrm>
            <a:off x="6218238" y="1846263"/>
            <a:ext cx="4937125" cy="736600"/>
          </a:xfrm>
        </p:spPr>
        <p:txBody>
          <a:bodyPr rtlCol="0"/>
          <a:lstStyle/>
          <a:p>
            <a:pPr fontAlgn="auto">
              <a:defRPr/>
            </a:pPr>
            <a:endParaRPr lang="en-IE"/>
          </a:p>
        </p:txBody>
      </p:sp>
      <p:pic>
        <p:nvPicPr>
          <p:cNvPr id="22532" name="Content Placeholder 7"/>
          <p:cNvPicPr>
            <a:picLocks noGrp="1" noChangeAspect="1"/>
          </p:cNvPicPr>
          <p:nvPr>
            <p:ph sz="quarter" idx="4"/>
          </p:nvPr>
        </p:nvPicPr>
        <p:blipFill>
          <a:blip r:embed="rId3"/>
          <a:srcRect/>
          <a:stretch>
            <a:fillRect/>
          </a:stretch>
        </p:blipFill>
        <p:spPr>
          <a:xfrm>
            <a:off x="6218238" y="312738"/>
            <a:ext cx="5326062" cy="5780087"/>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IE" dirty="0">
              <a:solidFill>
                <a:schemeClr val="tx1">
                  <a:lumMod val="75000"/>
                  <a:lumOff val="25000"/>
                </a:schemeClr>
              </a:solidFill>
            </a:endParaRPr>
          </a:p>
        </p:txBody>
      </p:sp>
      <p:sp>
        <p:nvSpPr>
          <p:cNvPr id="24578" name="Content Placeholder 2"/>
          <p:cNvSpPr>
            <a:spLocks noGrp="1"/>
          </p:cNvSpPr>
          <p:nvPr>
            <p:ph idx="1"/>
          </p:nvPr>
        </p:nvSpPr>
        <p:spPr/>
        <p:txBody>
          <a:bodyPr/>
          <a:lstStyle/>
          <a:p>
            <a:endParaRPr lang="en-IE" dirty="0"/>
          </a:p>
          <a:p>
            <a:endParaRPr lang="en-IE" dirty="0"/>
          </a:p>
          <a:p>
            <a:endParaRPr lang="en-IE" dirty="0"/>
          </a:p>
          <a:p>
            <a:endParaRPr lang="en-IE" dirty="0"/>
          </a:p>
        </p:txBody>
      </p:sp>
      <p:pic>
        <p:nvPicPr>
          <p:cNvPr id="4" name="Picture 3" descr="DSC045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1729</TotalTime>
  <Words>337</Words>
  <Application>Microsoft Office PowerPoint</Application>
  <PresentationFormat>Widescreen</PresentationFormat>
  <Paragraphs>19</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Cambria</vt:lpstr>
      <vt:lpstr>Helvetica</vt:lpstr>
      <vt:lpstr>Retrospect</vt:lpstr>
      <vt:lpstr>     ST KEVINS ZAMBIA PROJECT     2019</vt:lpstr>
      <vt:lpstr>               SABLES NUA ZAMBIA</vt:lpstr>
      <vt:lpstr>SABLES NUA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Deirdre Clarke</dc:creator>
  <cp:lastModifiedBy>Ballygall Office</cp:lastModifiedBy>
  <cp:revision>46</cp:revision>
  <dcterms:created xsi:type="dcterms:W3CDTF">2017-09-13T11:38:47Z</dcterms:created>
  <dcterms:modified xsi:type="dcterms:W3CDTF">2020-02-08T15:05:38Z</dcterms:modified>
</cp:coreProperties>
</file>